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  <p:sldMasterId id="2147483648" r:id="rId5"/>
  </p:sldMasterIdLst>
  <p:sldIdLst>
    <p:sldId id="334" r:id="rId6"/>
    <p:sldId id="350" r:id="rId7"/>
    <p:sldId id="351" r:id="rId8"/>
    <p:sldId id="362" r:id="rId9"/>
    <p:sldId id="354" r:id="rId10"/>
    <p:sldId id="353" r:id="rId11"/>
    <p:sldId id="356" r:id="rId12"/>
    <p:sldId id="338" r:id="rId13"/>
    <p:sldId id="360" r:id="rId14"/>
    <p:sldId id="363" r:id="rId15"/>
    <p:sldId id="343" r:id="rId16"/>
    <p:sldId id="339" r:id="rId17"/>
    <p:sldId id="260" r:id="rId18"/>
    <p:sldId id="361" r:id="rId19"/>
    <p:sldId id="358" r:id="rId20"/>
    <p:sldId id="346" r:id="rId21"/>
    <p:sldId id="340" r:id="rId22"/>
    <p:sldId id="357" r:id="rId23"/>
    <p:sldId id="348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5C236A"/>
    <a:srgbClr val="D2BAFF"/>
    <a:srgbClr val="FFC7F8"/>
    <a:srgbClr val="FFFFFF"/>
    <a:srgbClr val="29123A"/>
    <a:srgbClr val="4F2270"/>
    <a:srgbClr val="E0CDA9"/>
    <a:srgbClr val="57226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37FA0-D608-6E2B-6205-2A361BE7FD71}" v="7" dt="2022-10-14T07:06:34.905"/>
    <p1510:client id="{2E06BC02-DEA4-A921-0F77-C4F12233FFDA}" v="211" dt="2022-10-14T07:58:34.695"/>
    <p1510:client id="{4BEB4933-795E-C463-D1AD-F446855E0551}" v="47" dt="2022-10-14T07:30:02.448"/>
    <p1510:client id="{59477C29-5CED-5493-9B0B-8D029818306D}" v="313" dt="2022-10-14T11:21:36.200"/>
    <p1510:client id="{78056B8A-1185-DDAE-2EDF-5AD51C42289D}" v="610" dt="2022-10-14T11:22:04.033"/>
    <p1510:client id="{88B88534-9656-BAA3-DB19-35D0229DEB55}" v="266" dt="2022-10-14T08:33:04.750"/>
    <p1510:client id="{9ABCE30B-2E67-2FAC-DD4E-D994D32DA937}" v="74" dt="2022-10-14T07:24:02.064"/>
    <p1510:client id="{BA7C1A22-385C-DCF2-3C2B-5D306DF86448}" v="16" dt="2022-10-14T08:42:30.338"/>
    <p1510:client id="{CA617947-D88E-8699-2700-EAF27C2B7091}" v="3" dt="2022-10-14T08:59:45.825"/>
    <p1510:client id="{CB6E4875-63AB-10A4-DC65-A0091414FCC2}" v="142" dt="2022-10-14T07:56:15.456"/>
    <p1510:client id="{DEEC5664-EE53-46FC-9E1D-4A164274BBA1}" v="857" dt="2022-10-14T09:01:17.123"/>
    <p1510:client id="{F6B60EB4-F791-2E13-D77A-5D437E68190A}" v="38" dt="2022-10-14T11:08:39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1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0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2673061" y="-2673060"/>
            <a:ext cx="6858000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"/>
          <a:stretch/>
        </p:blipFill>
        <p:spPr>
          <a:xfrm>
            <a:off x="-1" y="-65936"/>
            <a:ext cx="3695945" cy="6923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24679" y="2995893"/>
            <a:ext cx="7823983" cy="147002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fr-FR" sz="336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305678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3" y="175229"/>
            <a:ext cx="2880319" cy="93856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JLC LD SM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132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MMAI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igure"/>
          <p:cNvSpPr/>
          <p:nvPr/>
        </p:nvSpPr>
        <p:spPr>
          <a:xfrm>
            <a:off x="154246" y="0"/>
            <a:ext cx="12037754" cy="535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067" y="0"/>
                  <a:pt x="12134" y="0"/>
                  <a:pt x="18202" y="0"/>
                </a:cubicBezTo>
                <a:cubicBezTo>
                  <a:pt x="19334" y="0"/>
                  <a:pt x="20467" y="0"/>
                  <a:pt x="21600" y="0"/>
                </a:cubicBez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BACD"/>
              </a:gs>
              <a:gs pos="50017">
                <a:srgbClr val="1D6C83"/>
              </a:gs>
              <a:gs pos="100000">
                <a:srgbClr val="AF1B4F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5" name="Rectangle"/>
          <p:cNvSpPr/>
          <p:nvPr/>
        </p:nvSpPr>
        <p:spPr>
          <a:xfrm flipH="1">
            <a:off x="0" y="0"/>
            <a:ext cx="154247" cy="6858001"/>
          </a:xfrm>
          <a:prstGeom prst="rect">
            <a:avLst/>
          </a:prstGeom>
          <a:solidFill>
            <a:srgbClr val="14BAC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6" name="Test"/>
          <p:cNvSpPr txBox="1">
            <a:spLocks noGrp="1"/>
          </p:cNvSpPr>
          <p:nvPr>
            <p:ph type="body" sz="quarter" idx="13"/>
          </p:nvPr>
        </p:nvSpPr>
        <p:spPr>
          <a:xfrm>
            <a:off x="208573" y="0"/>
            <a:ext cx="1587957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Test</a:t>
            </a:r>
          </a:p>
        </p:txBody>
      </p:sp>
      <p:sp>
        <p:nvSpPr>
          <p:cNvPr id="107" name="Transmission bande de base"/>
          <p:cNvSpPr txBox="1">
            <a:spLocks noGrp="1"/>
          </p:cNvSpPr>
          <p:nvPr>
            <p:ph type="body" sz="quarter" idx="14"/>
          </p:nvPr>
        </p:nvSpPr>
        <p:spPr>
          <a:xfrm>
            <a:off x="4133328" y="0"/>
            <a:ext cx="158734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Transmission bande de base</a:t>
            </a:r>
          </a:p>
        </p:txBody>
      </p:sp>
      <p:sp>
        <p:nvSpPr>
          <p:cNvPr id="108" name="Filtre"/>
          <p:cNvSpPr txBox="1">
            <a:spLocks noGrp="1"/>
          </p:cNvSpPr>
          <p:nvPr>
            <p:ph type="body" sz="quarter" idx="15"/>
          </p:nvPr>
        </p:nvSpPr>
        <p:spPr>
          <a:xfrm>
            <a:off x="5770009" y="0"/>
            <a:ext cx="227895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Filtre</a:t>
            </a:r>
          </a:p>
        </p:txBody>
      </p:sp>
      <p:sp>
        <p:nvSpPr>
          <p:cNvPr id="109" name="Analogique et numérique"/>
          <p:cNvSpPr txBox="1">
            <a:spLocks noGrp="1"/>
          </p:cNvSpPr>
          <p:nvPr>
            <p:ph type="body" sz="quarter" idx="16"/>
          </p:nvPr>
        </p:nvSpPr>
        <p:spPr>
          <a:xfrm>
            <a:off x="2094578" y="2932"/>
            <a:ext cx="1587958" cy="53578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1400" cap="all">
                <a:solidFill>
                  <a:srgbClr val="53585F"/>
                </a:solidFill>
              </a:defRPr>
            </a:lvl1pPr>
          </a:lstStyle>
          <a:p>
            <a:r>
              <a:t>Analogique et numérique</a:t>
            </a:r>
          </a:p>
        </p:txBody>
      </p:sp>
      <p:sp>
        <p:nvSpPr>
          <p:cNvPr id="110" name="Modulation et demodulation"/>
          <p:cNvSpPr txBox="1">
            <a:spLocks noGrp="1"/>
          </p:cNvSpPr>
          <p:nvPr>
            <p:ph type="body" sz="quarter" idx="17"/>
          </p:nvPr>
        </p:nvSpPr>
        <p:spPr>
          <a:xfrm>
            <a:off x="8283153" y="0"/>
            <a:ext cx="1619096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Modulation et demodulation</a:t>
            </a:r>
          </a:p>
        </p:txBody>
      </p:sp>
      <p:sp>
        <p:nvSpPr>
          <p:cNvPr id="11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874500" y="6539288"/>
            <a:ext cx="173483" cy="241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112" name="Rechargement de la quille"/>
          <p:cNvSpPr txBox="1"/>
          <p:nvPr/>
        </p:nvSpPr>
        <p:spPr>
          <a:xfrm>
            <a:off x="10136437" y="0"/>
            <a:ext cx="1800267" cy="53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/>
          <a:lstStyle>
            <a:lvl1pPr>
              <a:defRPr sz="2800" cap="all">
                <a:solidFill>
                  <a:srgbClr val="FFFFFF"/>
                </a:solidFill>
              </a:defRPr>
            </a:lvl1pPr>
          </a:lstStyle>
          <a:p>
            <a:r>
              <a:rPr sz="1400"/>
              <a:t>Rechargement de la quille</a:t>
            </a:r>
          </a:p>
        </p:txBody>
      </p:sp>
    </p:spTree>
    <p:extLst>
      <p:ext uri="{BB962C8B-B14F-4D97-AF65-F5344CB8AC3E}">
        <p14:creationId xmlns:p14="http://schemas.microsoft.com/office/powerpoint/2010/main" val="2501201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3424982" y="-1886848"/>
            <a:ext cx="5354159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364" y="2382171"/>
            <a:ext cx="8240299" cy="147002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 eaLnBrk="1" latinLnBrk="0" hangingPunct="1">
              <a:defRPr kumimoji="0" lang="fr-FR" sz="384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8362" y="4045820"/>
            <a:ext cx="7794253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fr-FR" sz="2400" b="0">
                <a:solidFill>
                  <a:srgbClr val="FFFFFF"/>
                </a:solidFill>
                <a:latin typeface="Diavlo Book" panose="02000000000000000000" pitchFamily="50" charset="0"/>
                <a:ea typeface="Roboto" pitchFamily="2" charset="0"/>
              </a:defRPr>
            </a:lvl1pPr>
            <a:lvl2pPr marL="548618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2pPr>
            <a:lvl3pPr marL="1097237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3pPr>
            <a:lvl4pPr marL="1645854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4pPr>
            <a:lvl5pPr marL="2194472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5pPr>
            <a:lvl6pPr marL="2743091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6pPr>
            <a:lvl7pPr marL="3291709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7pPr>
            <a:lvl8pPr marL="3840326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8pPr>
            <a:lvl9pPr marL="4388945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fr-FR"/>
              <a:t>Modifier le style des sous-titres du masque</a:t>
            </a:r>
            <a:endParaRPr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564907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300" y="295605"/>
            <a:ext cx="3033653" cy="9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74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263C8-83D1-D0D4-2F33-26131F8EA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58C357-BB04-F4E9-22AC-379D4C4E2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EB6567-AA55-5B24-8217-4405B903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6B21C7-3A72-CD96-030E-D519BC97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1CA5A-912D-C66E-6E11-A99610E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308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5579A2-D6DC-7C58-D2DC-3819DA11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EBC09E-CC51-F0BD-78EA-6EF7AAF45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109F7F-180B-CF8E-1B76-1521E802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14213-E995-D08A-CD57-F4220810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1BBEFB-09D9-B2AE-C237-2DE648EF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23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E6055-331D-5BF8-B15E-8C423713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3034FF-1133-2361-330A-900934696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A8F83F-C45F-599F-989A-B8392A04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3E4A86-34B4-A715-6069-E674C73F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91BB3-EC8F-5047-F670-969786AD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12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184C2-848E-BCFB-4B66-9580AAC34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F00B42-750D-4619-3387-9C2D4B9F7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BFF99D-BD66-CE7A-011A-ECB409914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8326E0-74E5-46C5-1B2C-BA97A985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B109E1-C930-D746-BD6A-56669AAB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DEFBF7-857A-597C-E135-CE363870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161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B3E688-0410-8F02-7310-804170F7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A81D2C-BC46-F029-F917-35297C3D3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BBBAE6-1960-65CD-8089-A888B8D65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71B82B2-3531-7DDF-AFC2-8E9E220F9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0A9112-A96E-CC96-2011-D808A4CA8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D7850F5-E367-B49A-67C8-3FC7BB3C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E9F791-22C3-92D0-E28D-AD1161E7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FA3637-3A90-8B23-AF34-E1D78D73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47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58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3F359-5850-4DD1-DD73-19670142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FA7522-647C-2546-9B68-80439D86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4EA0F40-A59F-1174-1D75-84031676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148BB7-F13E-155E-5C5C-EF4C9085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673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7271B1-8D72-8593-926F-6DDCA4284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B197CB-FB1A-DD47-67E2-D528C99E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385188-FD17-11D3-CE63-C300E053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094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AFC96-DB12-4F0D-72D9-91814CA1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72A75C-1500-ADEF-2D30-0AF1349C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411ABC-13D6-3272-3167-38703B42C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DE5E9F-C834-4251-F569-765764BE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7C0BF0-3E95-A381-6FE5-55AFB32B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B505A8-B5C3-472B-1160-3F7D5F7A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5704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91C548-C69A-1B24-FB86-70810F2E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C2B66ED-C823-64A5-28A4-A3D8E3F0F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59DB0F-EB55-9D81-4B77-F690D25B7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3C5BE4-93EB-E515-7D16-478AA372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652923-2ABF-FAEE-D901-AE9BB48E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9960AF-A7CA-EDE6-E31E-3FBA3F60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49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E5F22-122A-8428-4E42-28BFC923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AA5700-B72D-A47A-C1A1-9877C9599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0FA05A-1A93-6367-A756-2BE7334D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BAC2F7-4D65-DA27-6BF2-D873A99F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CD64DF-EE63-5C06-9D53-13A05529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84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39141C-49E5-2C25-44E6-73CDC7174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8B453B-278B-E39D-EEBB-A0FD0F834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52328B-AC86-B46C-63D3-A0F616AF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378630-3980-B8DE-8EC7-E5ECF1BA2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9F9644-32AD-0DF4-0BF1-605D4D76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486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2673061" y="-2673060"/>
            <a:ext cx="6858000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"/>
          <a:stretch/>
        </p:blipFill>
        <p:spPr>
          <a:xfrm>
            <a:off x="-1" y="-65936"/>
            <a:ext cx="3695945" cy="6923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24679" y="2995893"/>
            <a:ext cx="7823983" cy="147002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fr-FR" sz="336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305678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3" y="175229"/>
            <a:ext cx="2880319" cy="93856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JLC LD SM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953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3424982" y="-1886848"/>
            <a:ext cx="5354159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364" y="2382171"/>
            <a:ext cx="8240299" cy="147002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 eaLnBrk="1" latinLnBrk="0" hangingPunct="1">
              <a:defRPr kumimoji="0" lang="fr-FR" sz="384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8362" y="4045820"/>
            <a:ext cx="7794253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fr-FR" sz="2400" b="0">
                <a:solidFill>
                  <a:srgbClr val="FFFFFF"/>
                </a:solidFill>
                <a:latin typeface="Diavlo Book" panose="02000000000000000000" pitchFamily="50" charset="0"/>
                <a:ea typeface="Roboto" pitchFamily="2" charset="0"/>
              </a:defRPr>
            </a:lvl1pPr>
            <a:lvl2pPr marL="548618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2pPr>
            <a:lvl3pPr marL="1097237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3pPr>
            <a:lvl4pPr marL="1645854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4pPr>
            <a:lvl5pPr marL="2194472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5pPr>
            <a:lvl6pPr marL="2743091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6pPr>
            <a:lvl7pPr marL="3291709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7pPr>
            <a:lvl8pPr marL="3840326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8pPr>
            <a:lvl9pPr marL="4388945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fr-FR"/>
              <a:t>Modifier le style des sous-titres du masque</a:t>
            </a:r>
            <a:endParaRPr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564907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300" y="295605"/>
            <a:ext cx="3033653" cy="9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056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MMAI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igure"/>
          <p:cNvSpPr/>
          <p:nvPr/>
        </p:nvSpPr>
        <p:spPr>
          <a:xfrm>
            <a:off x="154246" y="0"/>
            <a:ext cx="12037754" cy="535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067" y="0"/>
                  <a:pt x="12134" y="0"/>
                  <a:pt x="18202" y="0"/>
                </a:cubicBezTo>
                <a:cubicBezTo>
                  <a:pt x="19334" y="0"/>
                  <a:pt x="20467" y="0"/>
                  <a:pt x="21600" y="0"/>
                </a:cubicBez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BACD"/>
              </a:gs>
              <a:gs pos="50017">
                <a:srgbClr val="1D6C83"/>
              </a:gs>
              <a:gs pos="100000">
                <a:srgbClr val="AF1B4F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5" name="Rectangle"/>
          <p:cNvSpPr/>
          <p:nvPr/>
        </p:nvSpPr>
        <p:spPr>
          <a:xfrm flipH="1">
            <a:off x="0" y="0"/>
            <a:ext cx="154247" cy="6858001"/>
          </a:xfrm>
          <a:prstGeom prst="rect">
            <a:avLst/>
          </a:prstGeom>
          <a:solidFill>
            <a:srgbClr val="14BAC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6" name="Test"/>
          <p:cNvSpPr txBox="1">
            <a:spLocks noGrp="1"/>
          </p:cNvSpPr>
          <p:nvPr>
            <p:ph type="body" sz="quarter" idx="13"/>
          </p:nvPr>
        </p:nvSpPr>
        <p:spPr>
          <a:xfrm>
            <a:off x="208573" y="0"/>
            <a:ext cx="1587957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Test</a:t>
            </a:r>
          </a:p>
        </p:txBody>
      </p:sp>
      <p:sp>
        <p:nvSpPr>
          <p:cNvPr id="107" name="Transmission bande de base"/>
          <p:cNvSpPr txBox="1">
            <a:spLocks noGrp="1"/>
          </p:cNvSpPr>
          <p:nvPr>
            <p:ph type="body" sz="quarter" idx="14"/>
          </p:nvPr>
        </p:nvSpPr>
        <p:spPr>
          <a:xfrm>
            <a:off x="4133328" y="0"/>
            <a:ext cx="158734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Transmission bande de base</a:t>
            </a:r>
          </a:p>
        </p:txBody>
      </p:sp>
      <p:sp>
        <p:nvSpPr>
          <p:cNvPr id="108" name="Filtre"/>
          <p:cNvSpPr txBox="1">
            <a:spLocks noGrp="1"/>
          </p:cNvSpPr>
          <p:nvPr>
            <p:ph type="body" sz="quarter" idx="15"/>
          </p:nvPr>
        </p:nvSpPr>
        <p:spPr>
          <a:xfrm>
            <a:off x="5770009" y="0"/>
            <a:ext cx="227895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Filtre</a:t>
            </a:r>
          </a:p>
        </p:txBody>
      </p:sp>
      <p:sp>
        <p:nvSpPr>
          <p:cNvPr id="109" name="Analogique et numérique"/>
          <p:cNvSpPr txBox="1">
            <a:spLocks noGrp="1"/>
          </p:cNvSpPr>
          <p:nvPr>
            <p:ph type="body" sz="quarter" idx="16"/>
          </p:nvPr>
        </p:nvSpPr>
        <p:spPr>
          <a:xfrm>
            <a:off x="2094578" y="2932"/>
            <a:ext cx="1587958" cy="53578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1400" cap="all">
                <a:solidFill>
                  <a:srgbClr val="53585F"/>
                </a:solidFill>
              </a:defRPr>
            </a:lvl1pPr>
          </a:lstStyle>
          <a:p>
            <a:r>
              <a:t>Analogique et numérique</a:t>
            </a:r>
          </a:p>
        </p:txBody>
      </p:sp>
      <p:sp>
        <p:nvSpPr>
          <p:cNvPr id="110" name="Modulation et demodulation"/>
          <p:cNvSpPr txBox="1">
            <a:spLocks noGrp="1"/>
          </p:cNvSpPr>
          <p:nvPr>
            <p:ph type="body" sz="quarter" idx="17"/>
          </p:nvPr>
        </p:nvSpPr>
        <p:spPr>
          <a:xfrm>
            <a:off x="8283153" y="0"/>
            <a:ext cx="1619096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Modulation et demodulation</a:t>
            </a:r>
          </a:p>
        </p:txBody>
      </p:sp>
      <p:sp>
        <p:nvSpPr>
          <p:cNvPr id="11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874500" y="6539288"/>
            <a:ext cx="173483" cy="241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112" name="Rechargement de la quille"/>
          <p:cNvSpPr txBox="1"/>
          <p:nvPr/>
        </p:nvSpPr>
        <p:spPr>
          <a:xfrm>
            <a:off x="10136437" y="0"/>
            <a:ext cx="1800267" cy="53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cap="all">
                <a:solidFill>
                  <a:srgbClr val="FFFFFF"/>
                </a:solidFill>
              </a:defRPr>
            </a:lvl1pPr>
          </a:lstStyle>
          <a:p>
            <a:r>
              <a:rPr sz="1400"/>
              <a:t>Rechargement de la quille</a:t>
            </a:r>
          </a:p>
        </p:txBody>
      </p:sp>
    </p:spTree>
    <p:extLst>
      <p:ext uri="{BB962C8B-B14F-4D97-AF65-F5344CB8AC3E}">
        <p14:creationId xmlns:p14="http://schemas.microsoft.com/office/powerpoint/2010/main" val="291690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5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6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8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E8A8C7-B701-B52C-B87B-426AC79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B3A961-044B-6780-56E7-FED6800E1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58D08-B1C2-BB0E-AD66-29FD76C11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37EC8B-6A59-09D7-ABAE-A8B92CFE1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39B666-E469-4E80-254F-44E31752C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39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figma.com/file/wRITIXN7Fpx7ELROKdH7ZH/PFE?node-id=0%3A1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C2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5D38C7-9F42-FA0C-C093-F715DFA79C57}"/>
              </a:ext>
            </a:extLst>
          </p:cNvPr>
          <p:cNvSpPr/>
          <p:nvPr/>
        </p:nvSpPr>
        <p:spPr>
          <a:xfrm rot="600000">
            <a:off x="7621460" y="-1127545"/>
            <a:ext cx="5474470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23880D72-5F1B-3FF1-48DD-C0A04F9A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00000">
            <a:off x="5162550" y="962025"/>
            <a:ext cx="5953125" cy="4457700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85B0B36E-850E-436F-827E-4D3D2652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>
                <a:solidFill>
                  <a:schemeClr val="bg1"/>
                </a:solidFill>
                <a:latin typeface="Calibri"/>
                <a:cs typeface="Calibri"/>
              </a:rPr>
              <a:t>Réunion de début de </a:t>
            </a:r>
            <a:r>
              <a:rPr lang="en-US" sz="5600" kern="1200" err="1">
                <a:solidFill>
                  <a:schemeClr val="bg1"/>
                </a:solidFill>
                <a:latin typeface="Calibri"/>
                <a:cs typeface="Calibri"/>
              </a:rPr>
              <a:t>projet</a:t>
            </a:r>
            <a:br>
              <a:rPr lang="en-US" sz="5600" kern="1200">
                <a:solidFill>
                  <a:schemeClr val="bg1"/>
                </a:solidFill>
                <a:latin typeface="Calibri"/>
              </a:rPr>
            </a:br>
            <a:r>
              <a:rPr lang="en-US" sz="5600" kern="1200" err="1">
                <a:solidFill>
                  <a:schemeClr val="bg1"/>
                </a:solidFill>
                <a:latin typeface="Calibri"/>
                <a:cs typeface="Calibri"/>
              </a:rPr>
              <a:t>Mölkky</a:t>
            </a:r>
            <a:r>
              <a:rPr lang="en-US" sz="5600" kern="120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5600" kern="1200" err="1">
                <a:solidFill>
                  <a:schemeClr val="bg1"/>
                </a:solidFill>
                <a:latin typeface="Calibri"/>
                <a:cs typeface="Calibri"/>
              </a:rPr>
              <a:t>Connecté</a:t>
            </a:r>
            <a:endParaRPr lang="en-US" sz="5600" kern="12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08226C-7110-DD85-41E5-1D428F17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6" y="3857843"/>
            <a:ext cx="5526616" cy="278297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91FA41-717B-007D-99E6-F513751A97F6}"/>
              </a:ext>
            </a:extLst>
          </p:cNvPr>
          <p:cNvSpPr txBox="1"/>
          <p:nvPr/>
        </p:nvSpPr>
        <p:spPr>
          <a:xfrm>
            <a:off x="7266214" y="1714500"/>
            <a:ext cx="2109108" cy="27847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CHACHKINE Antonin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GODALLIER Gillian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JANVIER Julien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LE ROUX Morgan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MALHERE Renan</a:t>
            </a:r>
          </a:p>
        </p:txBody>
      </p:sp>
    </p:spTree>
    <p:extLst>
      <p:ext uri="{BB962C8B-B14F-4D97-AF65-F5344CB8AC3E}">
        <p14:creationId xmlns:p14="http://schemas.microsoft.com/office/powerpoint/2010/main" val="404970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42CD1E0F-7CC3-4CFD-580A-0E57A42D851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Image 2" descr="Une image contenant texte, équipement électronique, ordinateur, capture d’écran&#10;&#10;Description générée automatiquement">
            <a:extLst>
              <a:ext uri="{FF2B5EF4-FFF2-40B4-BE49-F238E27FC236}">
                <a16:creationId xmlns:a16="http://schemas.microsoft.com/office/drawing/2014/main" id="{C58016A6-0D3E-7E84-1B79-64546842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98" y="1254535"/>
            <a:ext cx="6172199" cy="458576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11EF297-FCA1-DB57-B4D0-AE4CC83533EC}"/>
              </a:ext>
            </a:extLst>
          </p:cNvPr>
          <p:cNvSpPr txBox="1"/>
          <p:nvPr/>
        </p:nvSpPr>
        <p:spPr>
          <a:xfrm>
            <a:off x="643468" y="434507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Infrastructure</a:t>
            </a:r>
            <a:endParaRPr lang="fr-FR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097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5C77DD-CFEE-18E5-4B44-A19CE26A1F7A}"/>
              </a:ext>
            </a:extLst>
          </p:cNvPr>
          <p:cNvSpPr/>
          <p:nvPr/>
        </p:nvSpPr>
        <p:spPr>
          <a:xfrm rot="-480000">
            <a:off x="-1002329" y="-1122916"/>
            <a:ext cx="4942508" cy="8935720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08E0E54A-A557-7364-1ABA-654F7EA8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52" y="5088000"/>
            <a:ext cx="2743200" cy="155090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70EAF62-F7AD-62FC-6343-9E086AF33B74}"/>
              </a:ext>
            </a:extLst>
          </p:cNvPr>
          <p:cNvSpPr txBox="1"/>
          <p:nvPr/>
        </p:nvSpPr>
        <p:spPr>
          <a:xfrm rot="-240000">
            <a:off x="4692040" y="454068"/>
            <a:ext cx="280009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Techno Application Android</a:t>
            </a:r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C762D376-E33E-2F58-631C-44095888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140" y="1229545"/>
            <a:ext cx="1480160" cy="1267404"/>
          </a:xfrm>
          <a:prstGeom prst="rect">
            <a:avLst/>
          </a:prstGeom>
        </p:spPr>
      </p:pic>
      <p:pic>
        <p:nvPicPr>
          <p:cNvPr id="13" name="Image 14">
            <a:extLst>
              <a:ext uri="{FF2B5EF4-FFF2-40B4-BE49-F238E27FC236}">
                <a16:creationId xmlns:a16="http://schemas.microsoft.com/office/drawing/2014/main" id="{6FC96DEA-6784-16CB-5491-39C6BBEF6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946" y="2907340"/>
            <a:ext cx="2002077" cy="1043826"/>
          </a:xfrm>
          <a:prstGeom prst="rect">
            <a:avLst/>
          </a:prstGeom>
        </p:spPr>
      </p:pic>
      <p:pic>
        <p:nvPicPr>
          <p:cNvPr id="17" name="Image 18" descr="Une image contenant texte, signe, graphiques vectoriels&#10;&#10;Description générée automatiquement">
            <a:extLst>
              <a:ext uri="{FF2B5EF4-FFF2-40B4-BE49-F238E27FC236}">
                <a16:creationId xmlns:a16="http://schemas.microsoft.com/office/drawing/2014/main" id="{8C360E0F-A7EE-E3D9-6A64-ACF4DADC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671" y="5227530"/>
            <a:ext cx="2743200" cy="838045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C505EA18-CAB5-EC41-074A-45D3B2460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0269" y="4900861"/>
            <a:ext cx="2743200" cy="137160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7DA88D37-88F8-D6D9-1CFA-435F11A373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" y="3359950"/>
            <a:ext cx="2743200" cy="1828800"/>
          </a:xfrm>
          <a:prstGeom prst="rect">
            <a:avLst/>
          </a:prstGeom>
        </p:spPr>
      </p:pic>
      <p:pic>
        <p:nvPicPr>
          <p:cNvPr id="7" name="Image 7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A022E5D1-6520-069F-0B80-956F58516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675" y="1143413"/>
            <a:ext cx="2743200" cy="720762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04AFB346-DC99-7A0E-7219-5E49CA63D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033" y="1965320"/>
            <a:ext cx="2743200" cy="705088"/>
          </a:xfrm>
          <a:prstGeom prst="rect">
            <a:avLst/>
          </a:prstGeom>
        </p:spPr>
      </p:pic>
      <p:pic>
        <p:nvPicPr>
          <p:cNvPr id="10" name="Image 11">
            <a:extLst>
              <a:ext uri="{FF2B5EF4-FFF2-40B4-BE49-F238E27FC236}">
                <a16:creationId xmlns:a16="http://schemas.microsoft.com/office/drawing/2014/main" id="{7247B20C-B145-14C5-D444-8C8FC284BC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5345" y="514698"/>
            <a:ext cx="2743200" cy="1136534"/>
          </a:xfrm>
          <a:prstGeom prst="rect">
            <a:avLst/>
          </a:prstGeom>
        </p:spPr>
      </p:pic>
      <p:pic>
        <p:nvPicPr>
          <p:cNvPr id="16" name="Image 19">
            <a:extLst>
              <a:ext uri="{FF2B5EF4-FFF2-40B4-BE49-F238E27FC236}">
                <a16:creationId xmlns:a16="http://schemas.microsoft.com/office/drawing/2014/main" id="{F3F2AC94-6C52-0DDE-4B88-B218FEEAE9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5550" y="3056088"/>
            <a:ext cx="1406824" cy="386390"/>
          </a:xfrm>
          <a:prstGeom prst="rect">
            <a:avLst/>
          </a:prstGeom>
        </p:spPr>
      </p:pic>
      <p:pic>
        <p:nvPicPr>
          <p:cNvPr id="20" name="Image 21">
            <a:extLst>
              <a:ext uri="{FF2B5EF4-FFF2-40B4-BE49-F238E27FC236}">
                <a16:creationId xmlns:a16="http://schemas.microsoft.com/office/drawing/2014/main" id="{CEC8C6FC-4E7A-06A9-A197-DE4DB1A38C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9723" y="3580592"/>
            <a:ext cx="2047875" cy="962025"/>
          </a:xfrm>
          <a:prstGeom prst="rect">
            <a:avLst/>
          </a:prstGeom>
        </p:spPr>
      </p:pic>
      <p:pic>
        <p:nvPicPr>
          <p:cNvPr id="22" name="Image 23" descr="Une image contenant texte, périphérique&#10;&#10;Description générée automatiquement">
            <a:extLst>
              <a:ext uri="{FF2B5EF4-FFF2-40B4-BE49-F238E27FC236}">
                <a16:creationId xmlns:a16="http://schemas.microsoft.com/office/drawing/2014/main" id="{A6560FDE-2265-5C17-8A0E-2590A75CB1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1343" y="2319966"/>
            <a:ext cx="1266825" cy="895350"/>
          </a:xfrm>
          <a:prstGeom prst="rect">
            <a:avLst/>
          </a:prstGeom>
        </p:spPr>
      </p:pic>
      <p:sp>
        <p:nvSpPr>
          <p:cNvPr id="11" name="Espace réservé du numéro de diapositive 2">
            <a:extLst>
              <a:ext uri="{FF2B5EF4-FFF2-40B4-BE49-F238E27FC236}">
                <a16:creationId xmlns:a16="http://schemas.microsoft.com/office/drawing/2014/main" id="{CD8B6F81-9027-2CFF-7546-637428AD1F0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96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A3A00-572F-B541-90BC-58774D936C3E}"/>
              </a:ext>
            </a:extLst>
          </p:cNvPr>
          <p:cNvSpPr/>
          <p:nvPr/>
        </p:nvSpPr>
        <p:spPr>
          <a:xfrm rot="15540000">
            <a:off x="4863818" y="-26703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979AC8-8644-ECBA-ECD7-45B7680CB52E}"/>
              </a:ext>
            </a:extLst>
          </p:cNvPr>
          <p:cNvSpPr/>
          <p:nvPr/>
        </p:nvSpPr>
        <p:spPr>
          <a:xfrm rot="21060000">
            <a:off x="-3408967" y="-829949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 de la partie objet connecté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671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implicité d’utilisation (NFC)"/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Simplicité d’utilisation (NFC)</a:t>
            </a:r>
          </a:p>
        </p:txBody>
      </p:sp>
      <p:sp>
        <p:nvSpPr>
          <p:cNvPr id="916" name="Capter la chute de la quille"/>
          <p:cNvSpPr txBox="1"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Capter la chute de la quille</a:t>
            </a:r>
          </a:p>
        </p:txBody>
      </p:sp>
      <p:sp>
        <p:nvSpPr>
          <p:cNvPr id="917" name="Numéro de diapositive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/>
              <a:pPr/>
              <a:t>13</a:t>
            </a:fld>
            <a:endParaRPr lang="fr-FR"/>
          </a:p>
        </p:txBody>
      </p:sp>
      <p:pic>
        <p:nvPicPr>
          <p:cNvPr id="920" name="molkky.png" descr="molkky.png"/>
          <p:cNvPicPr>
            <a:picLocks noChangeAspect="1"/>
          </p:cNvPicPr>
          <p:nvPr/>
        </p:nvPicPr>
        <p:blipFill>
          <a:blip r:embed="rId2"/>
          <a:srcRect t="15795" b="18165"/>
          <a:stretch>
            <a:fillRect/>
          </a:stretch>
        </p:blipFill>
        <p:spPr>
          <a:xfrm>
            <a:off x="208573" y="4322200"/>
            <a:ext cx="3086629" cy="203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38" y="1449761"/>
            <a:ext cx="1223570" cy="2326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63960"/>
              </a:srgbClr>
            </a:outerShdw>
          </a:effectLst>
        </p:spPr>
      </p:pic>
      <p:sp>
        <p:nvSpPr>
          <p:cNvPr id="923" name="Rectangle"/>
          <p:cNvSpPr/>
          <p:nvPr/>
        </p:nvSpPr>
        <p:spPr>
          <a:xfrm>
            <a:off x="1309926" y="1804479"/>
            <a:ext cx="909389" cy="1655145"/>
          </a:xfrm>
          <a:prstGeom prst="rect">
            <a:avLst/>
          </a:prstGeom>
          <a:solidFill>
            <a:srgbClr val="ECEEF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pic>
        <p:nvPicPr>
          <p:cNvPr id="924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1522229" y="2249464"/>
            <a:ext cx="484776" cy="727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5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453880" y="5148502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696159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165338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1793969" y="5560583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036249" y="514850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165338" y="472398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1674828" y="4723982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1458079" y="509672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1364576" y="5773871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1036694" y="5445989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5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790954" y="509672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1091216" y="4860646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653496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1A0FA20-4A3F-5E87-51DE-38A0A0B10CFF}"/>
              </a:ext>
            </a:extLst>
          </p:cNvPr>
          <p:cNvCxnSpPr>
            <a:cxnSpLocks/>
          </p:cNvCxnSpPr>
          <p:nvPr/>
        </p:nvCxnSpPr>
        <p:spPr>
          <a:xfrm flipV="1">
            <a:off x="842863" y="3591013"/>
            <a:ext cx="684697" cy="15009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EF12F0-ED57-8E2F-ABA0-A7EC95D0DC06}"/>
              </a:ext>
            </a:extLst>
          </p:cNvPr>
          <p:cNvCxnSpPr>
            <a:cxnSpLocks/>
          </p:cNvCxnSpPr>
          <p:nvPr/>
        </p:nvCxnSpPr>
        <p:spPr>
          <a:xfrm flipH="1" flipV="1">
            <a:off x="1948194" y="3591013"/>
            <a:ext cx="659910" cy="14995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0" name="ZoneTexte 899">
            <a:extLst>
              <a:ext uri="{FF2B5EF4-FFF2-40B4-BE49-F238E27FC236}">
                <a16:creationId xmlns:a16="http://schemas.microsoft.com/office/drawing/2014/main" id="{FEC9C09B-F650-B96A-1A92-CF3321E8D00B}"/>
              </a:ext>
            </a:extLst>
          </p:cNvPr>
          <p:cNvSpPr txBox="1"/>
          <p:nvPr/>
        </p:nvSpPr>
        <p:spPr>
          <a:xfrm>
            <a:off x="2943994" y="3125860"/>
            <a:ext cx="4458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µContrôleur : NRF52840 (BLE)</a:t>
            </a:r>
          </a:p>
          <a:p>
            <a:r>
              <a:rPr lang="fr-FR"/>
              <a:t>Accéléromètre : MPU 6050</a:t>
            </a:r>
          </a:p>
          <a:p>
            <a:r>
              <a:rPr lang="fr-FR"/>
              <a:t>Batterie : </a:t>
            </a:r>
            <a:r>
              <a:rPr lang="fr-FR" err="1"/>
              <a:t>Lipo</a:t>
            </a:r>
            <a:r>
              <a:rPr lang="fr-FR"/>
              <a:t>  100mAh 3.7V</a:t>
            </a:r>
          </a:p>
        </p:txBody>
      </p:sp>
      <p:pic>
        <p:nvPicPr>
          <p:cNvPr id="903" name="Image 5" descr="Une image contenant en bois&#10;&#10;Description générée automatiquement">
            <a:extLst>
              <a:ext uri="{FF2B5EF4-FFF2-40B4-BE49-F238E27FC236}">
                <a16:creationId xmlns:a16="http://schemas.microsoft.com/office/drawing/2014/main" id="{6EB50ECE-545F-AC3B-72E2-929D709097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37" b="1233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04" name="ZoneTexte 903">
            <a:extLst>
              <a:ext uri="{FF2B5EF4-FFF2-40B4-BE49-F238E27FC236}">
                <a16:creationId xmlns:a16="http://schemas.microsoft.com/office/drawing/2014/main" id="{F6B70E51-F4B8-77F7-2C9C-91EFCAD5E7C6}"/>
              </a:ext>
            </a:extLst>
          </p:cNvPr>
          <p:cNvSpPr txBox="1"/>
          <p:nvPr/>
        </p:nvSpPr>
        <p:spPr>
          <a:xfrm>
            <a:off x="643468" y="671345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Solution </a:t>
            </a:r>
            <a:r>
              <a:rPr lang="fr-FR" sz="4400">
                <a:latin typeface="+mj-lt"/>
                <a:ea typeface="+mj-ea"/>
                <a:cs typeface="+mj-cs"/>
              </a:rPr>
              <a:t>Actuelle</a:t>
            </a:r>
            <a:endParaRPr lang="fr-FR" sz="4400">
              <a:latin typeface="+mj-lt"/>
              <a:ea typeface="+mj-ea"/>
              <a:cs typeface="Calibri Light"/>
            </a:endParaRP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D6EFFAA3-9CB8-27AB-F421-6846616B8B1E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239E2-31AC-0DCC-170B-9F48EBB64CD0}"/>
              </a:ext>
            </a:extLst>
          </p:cNvPr>
          <p:cNvSpPr/>
          <p:nvPr/>
        </p:nvSpPr>
        <p:spPr>
          <a:xfrm rot="-660000">
            <a:off x="-3531788" y="-1169703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10" name="molkky.png" descr="molkky.png">
            <a:extLst>
              <a:ext uri="{FF2B5EF4-FFF2-40B4-BE49-F238E27FC236}">
                <a16:creationId xmlns:a16="http://schemas.microsoft.com/office/drawing/2014/main" id="{4C999771-5EF6-CC45-B3ED-C98BBDB3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95" b="18165"/>
          <a:stretch>
            <a:fillRect/>
          </a:stretch>
        </p:blipFill>
        <p:spPr>
          <a:xfrm>
            <a:off x="95334" y="4817094"/>
            <a:ext cx="3086629" cy="203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BC77C46A-C4B6-9D96-06C4-EACF71F1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99" y="1290135"/>
            <a:ext cx="1223570" cy="2326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63960"/>
              </a:srgbClr>
            </a:outerShdw>
          </a:effectLst>
        </p:spPr>
      </p:pic>
      <p:sp>
        <p:nvSpPr>
          <p:cNvPr id="16" name="Rectangle">
            <a:extLst>
              <a:ext uri="{FF2B5EF4-FFF2-40B4-BE49-F238E27FC236}">
                <a16:creationId xmlns:a16="http://schemas.microsoft.com/office/drawing/2014/main" id="{5F864B09-1429-FEFA-841F-42B97B251DCD}"/>
              </a:ext>
            </a:extLst>
          </p:cNvPr>
          <p:cNvSpPr/>
          <p:nvPr/>
        </p:nvSpPr>
        <p:spPr>
          <a:xfrm>
            <a:off x="1196687" y="1644853"/>
            <a:ext cx="909389" cy="1655145"/>
          </a:xfrm>
          <a:prstGeom prst="rect">
            <a:avLst/>
          </a:prstGeom>
          <a:solidFill>
            <a:srgbClr val="ECEEF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pic>
        <p:nvPicPr>
          <p:cNvPr id="18" name="bluetooth.png" descr="bluetooth.png">
            <a:extLst>
              <a:ext uri="{FF2B5EF4-FFF2-40B4-BE49-F238E27FC236}">
                <a16:creationId xmlns:a16="http://schemas.microsoft.com/office/drawing/2014/main" id="{564805EF-D2D7-3884-A2CB-114C3BB602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1408990" y="2089838"/>
            <a:ext cx="484776" cy="72715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A29AC40-E15C-6B5A-D512-7F65787529E4}"/>
              </a:ext>
            </a:extLst>
          </p:cNvPr>
          <p:cNvCxnSpPr/>
          <p:nvPr/>
        </p:nvCxnSpPr>
        <p:spPr>
          <a:xfrm>
            <a:off x="1923010" y="3390967"/>
            <a:ext cx="914058" cy="462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9C97297-0D1B-D775-1082-930168957EDD}"/>
              </a:ext>
            </a:extLst>
          </p:cNvPr>
          <p:cNvCxnSpPr/>
          <p:nvPr/>
        </p:nvCxnSpPr>
        <p:spPr>
          <a:xfrm flipV="1">
            <a:off x="1638684" y="4499310"/>
            <a:ext cx="1371639" cy="5568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4B080AA-38BE-75BF-8E87-D0C942FD48CD}"/>
              </a:ext>
            </a:extLst>
          </p:cNvPr>
          <p:cNvCxnSpPr/>
          <p:nvPr/>
        </p:nvCxnSpPr>
        <p:spPr>
          <a:xfrm flipV="1">
            <a:off x="2837068" y="4594125"/>
            <a:ext cx="519764" cy="14613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1">
            <a:extLst>
              <a:ext uri="{FF2B5EF4-FFF2-40B4-BE49-F238E27FC236}">
                <a16:creationId xmlns:a16="http://schemas.microsoft.com/office/drawing/2014/main" id="{FA74E128-8F5C-E06D-C7F2-DAF9C830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836" y="3460750"/>
            <a:ext cx="1174282" cy="1174282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2183ED77-C021-B6FA-B19B-187845E8EB73}"/>
              </a:ext>
            </a:extLst>
          </p:cNvPr>
          <p:cNvSpPr txBox="1"/>
          <p:nvPr/>
        </p:nvSpPr>
        <p:spPr>
          <a:xfrm>
            <a:off x="2908836" y="3141063"/>
            <a:ext cx="117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Passerelle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3BCC3DD-9F14-FA77-F25E-A663F42805AB}"/>
              </a:ext>
            </a:extLst>
          </p:cNvPr>
          <p:cNvSpPr txBox="1"/>
          <p:nvPr/>
        </p:nvSpPr>
        <p:spPr>
          <a:xfrm>
            <a:off x="-477295" y="192360"/>
            <a:ext cx="65227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600">
                <a:latin typeface="+mj-lt"/>
              </a:rPr>
              <a:t>Solution envisagée</a:t>
            </a:r>
          </a:p>
        </p:txBody>
      </p:sp>
      <p:sp>
        <p:nvSpPr>
          <p:cNvPr id="39" name="Espace réservé du numéro de diapositive 2">
            <a:extLst>
              <a:ext uri="{FF2B5EF4-FFF2-40B4-BE49-F238E27FC236}">
                <a16:creationId xmlns:a16="http://schemas.microsoft.com/office/drawing/2014/main" id="{BA6FAF40-BC01-5F2D-893F-31ADF19DC378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E79ADA1-BE66-6658-AF48-CBE95EA482A6}"/>
              </a:ext>
            </a:extLst>
          </p:cNvPr>
          <p:cNvSpPr txBox="1"/>
          <p:nvPr/>
        </p:nvSpPr>
        <p:spPr>
          <a:xfrm>
            <a:off x="3356832" y="4975922"/>
            <a:ext cx="65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ESB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0EABCB-96C5-13A7-CF91-A0FEA36B7827}"/>
              </a:ext>
            </a:extLst>
          </p:cNvPr>
          <p:cNvSpPr txBox="1"/>
          <p:nvPr/>
        </p:nvSpPr>
        <p:spPr>
          <a:xfrm>
            <a:off x="6238874" y="971549"/>
            <a:ext cx="5553075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Calibri" panose="020F0502020204030204"/>
              </a:rPr>
              <a:t>Composition d'une quille</a:t>
            </a:r>
          </a:p>
          <a:p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 panose="020F0502020204030204"/>
              </a:rPr>
              <a:t>Microcontrôleur compatible </a:t>
            </a:r>
            <a:r>
              <a:rPr lang="fr-FR" err="1">
                <a:cs typeface="Calibri" panose="020F0502020204030204"/>
              </a:rPr>
              <a:t>bluetooth</a:t>
            </a:r>
            <a:r>
              <a:rPr lang="fr-FR">
                <a:cs typeface="Calibri" panose="020F0502020204030204"/>
              </a:rPr>
              <a:t> type NRF52 (10e)</a:t>
            </a: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 panose="020F0502020204030204"/>
              </a:rPr>
              <a:t>Accéléromètre 6 axes de type MPU6050 (3e)</a:t>
            </a: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 panose="020F0502020204030204"/>
              </a:rPr>
              <a:t>Batterie </a:t>
            </a:r>
            <a:r>
              <a:rPr lang="fr-FR" err="1">
                <a:cs typeface="Calibri" panose="020F0502020204030204"/>
              </a:rPr>
              <a:t>Lipo</a:t>
            </a:r>
            <a:r>
              <a:rPr lang="fr-FR">
                <a:cs typeface="Calibri" panose="020F0502020204030204"/>
              </a:rPr>
              <a:t> 100mAh (3e)</a:t>
            </a: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 panose="020F0502020204030204"/>
            </a:endParaRPr>
          </a:p>
        </p:txBody>
      </p:sp>
      <p:pic>
        <p:nvPicPr>
          <p:cNvPr id="4" name="Image 10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411B416C-8F15-25C0-7AEF-886CDD193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2383" t="6258" r="11660" b="9873"/>
          <a:stretch/>
        </p:blipFill>
        <p:spPr>
          <a:xfrm>
            <a:off x="7003028" y="1898606"/>
            <a:ext cx="1330413" cy="964739"/>
          </a:xfrm>
          <a:prstGeom prst="rect">
            <a:avLst/>
          </a:prstGeom>
        </p:spPr>
      </p:pic>
      <p:pic>
        <p:nvPicPr>
          <p:cNvPr id="6" name="Image 5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6DBE6AC-6315-5C8D-EAFF-CD7A89053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3432357"/>
            <a:ext cx="1047750" cy="812436"/>
          </a:xfrm>
          <a:prstGeom prst="rect">
            <a:avLst/>
          </a:prstGeom>
        </p:spPr>
      </p:pic>
      <p:pic>
        <p:nvPicPr>
          <p:cNvPr id="9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213E538F-F757-354C-BC21-E83C90FA264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86" t="20486" r="17014" b="20016"/>
          <a:stretch/>
        </p:blipFill>
        <p:spPr>
          <a:xfrm>
            <a:off x="6972300" y="5048250"/>
            <a:ext cx="1285879" cy="103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3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012954-0CE2-95B8-258E-4F1B17B75A00}"/>
              </a:ext>
            </a:extLst>
          </p:cNvPr>
          <p:cNvSpPr/>
          <p:nvPr/>
        </p:nvSpPr>
        <p:spPr>
          <a:xfrm rot="4440000">
            <a:off x="2473763" y="-4641826"/>
            <a:ext cx="2738151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7" name="Image 7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F11B3D99-06EF-A1FD-ED9F-A26148FDF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55" r="502" b="25926"/>
          <a:stretch/>
        </p:blipFill>
        <p:spPr>
          <a:xfrm>
            <a:off x="1504615" y="1476375"/>
            <a:ext cx="2181940" cy="20859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3DAEC63-C6E4-F97A-87C3-B79811D8EC28}"/>
              </a:ext>
            </a:extLst>
          </p:cNvPr>
          <p:cNvSpPr txBox="1"/>
          <p:nvPr/>
        </p:nvSpPr>
        <p:spPr>
          <a:xfrm>
            <a:off x="1571624" y="828675"/>
            <a:ext cx="3476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Solution actuelle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F4D764-2D80-73ED-D330-861E2D873D16}"/>
              </a:ext>
            </a:extLst>
          </p:cNvPr>
          <p:cNvSpPr txBox="1"/>
          <p:nvPr/>
        </p:nvSpPr>
        <p:spPr>
          <a:xfrm>
            <a:off x="7829549" y="828675"/>
            <a:ext cx="34766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Solution envisagée</a:t>
            </a:r>
          </a:p>
          <a:p>
            <a:endParaRPr lang="fr-FR">
              <a:cs typeface="Calibri"/>
            </a:endParaRPr>
          </a:p>
        </p:txBody>
      </p:sp>
      <p:pic>
        <p:nvPicPr>
          <p:cNvPr id="10" name="Image 10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76BE2426-F925-F184-B6B8-B3886C83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478674"/>
            <a:ext cx="3219450" cy="2109952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FCFF40F9-CFB4-EE8D-FCC9-7D1A9422F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777722"/>
              </p:ext>
            </p:extLst>
          </p:nvPr>
        </p:nvGraphicFramePr>
        <p:xfrm>
          <a:off x="1085850" y="3914775"/>
          <a:ext cx="3448046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724">
                  <a:extLst>
                    <a:ext uri="{9D8B030D-6E8A-4147-A177-3AD203B41FA5}">
                      <a16:colId xmlns:a16="http://schemas.microsoft.com/office/drawing/2014/main" val="2252651454"/>
                    </a:ext>
                  </a:extLst>
                </a:gridCol>
                <a:gridCol w="1838322">
                  <a:extLst>
                    <a:ext uri="{9D8B030D-6E8A-4147-A177-3AD203B41FA5}">
                      <a16:colId xmlns:a16="http://schemas.microsoft.com/office/drawing/2014/main" val="199153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500"/>
                        <a:t>Microcontrôleur</a:t>
                      </a:r>
                      <a:endParaRPr lang="fr-FR" sz="15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NRF52840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15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E/S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294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256kb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43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coût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&gt;12e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9639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disponibilité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867685"/>
                  </a:ext>
                </a:extLst>
              </a:tr>
            </a:tbl>
          </a:graphicData>
        </a:graphic>
      </p:graphicFrame>
      <p:graphicFrame>
        <p:nvGraphicFramePr>
          <p:cNvPr id="13" name="Tableau 11">
            <a:extLst>
              <a:ext uri="{FF2B5EF4-FFF2-40B4-BE49-F238E27FC236}">
                <a16:creationId xmlns:a16="http://schemas.microsoft.com/office/drawing/2014/main" id="{074F6A81-A68F-99FD-2231-FA5386050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139349"/>
              </p:ext>
            </p:extLst>
          </p:nvPr>
        </p:nvGraphicFramePr>
        <p:xfrm>
          <a:off x="7324725" y="3962400"/>
          <a:ext cx="3448046" cy="1847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724">
                  <a:extLst>
                    <a:ext uri="{9D8B030D-6E8A-4147-A177-3AD203B41FA5}">
                      <a16:colId xmlns:a16="http://schemas.microsoft.com/office/drawing/2014/main" val="2252651454"/>
                    </a:ext>
                  </a:extLst>
                </a:gridCol>
                <a:gridCol w="1838322">
                  <a:extLst>
                    <a:ext uri="{9D8B030D-6E8A-4147-A177-3AD203B41FA5}">
                      <a16:colId xmlns:a16="http://schemas.microsoft.com/office/drawing/2014/main" val="1991531291"/>
                    </a:ext>
                  </a:extLst>
                </a:gridCol>
              </a:tblGrid>
              <a:tr h="369566">
                <a:tc>
                  <a:txBody>
                    <a:bodyPr/>
                    <a:lstStyle/>
                    <a:p>
                      <a:r>
                        <a:rPr lang="fr-FR" sz="1500"/>
                        <a:t>Microcontrôleur</a:t>
                      </a:r>
                      <a:endParaRPr lang="fr-FR" sz="15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NRF52832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150682"/>
                  </a:ext>
                </a:extLst>
              </a:tr>
              <a:tr h="369566">
                <a:tc>
                  <a:txBody>
                    <a:bodyPr/>
                    <a:lstStyle/>
                    <a:p>
                      <a:r>
                        <a:rPr lang="fr-FR"/>
                        <a:t>E/S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294511"/>
                  </a:ext>
                </a:extLst>
              </a:tr>
              <a:tr h="369566">
                <a:tc>
                  <a:txBody>
                    <a:bodyPr/>
                    <a:lstStyle/>
                    <a:p>
                      <a:r>
                        <a:rPr lang="fr-FR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64kb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435323"/>
                  </a:ext>
                </a:extLst>
              </a:tr>
              <a:tr h="369566">
                <a:tc>
                  <a:txBody>
                    <a:bodyPr/>
                    <a:lstStyle/>
                    <a:p>
                      <a:r>
                        <a:rPr lang="fr-FR"/>
                        <a:t>coût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&lt;10e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96398"/>
                  </a:ext>
                </a:extLst>
              </a:tr>
              <a:tr h="3695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disponibilité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/>
                        <a:t>rapide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867685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22BE41-99B8-2F8A-BBE4-767FA0D267E7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90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96E910F-774F-6B58-4848-BB83C80C5D87}"/>
              </a:ext>
            </a:extLst>
          </p:cNvPr>
          <p:cNvSpPr txBox="1"/>
          <p:nvPr/>
        </p:nvSpPr>
        <p:spPr>
          <a:xfrm>
            <a:off x="643468" y="671345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Solution </a:t>
            </a:r>
            <a:r>
              <a:rPr lang="en-US" sz="4400" err="1">
                <a:latin typeface="+mj-lt"/>
                <a:ea typeface="+mj-ea"/>
                <a:cs typeface="+mj-cs"/>
              </a:rPr>
              <a:t>Actuelle</a:t>
            </a:r>
            <a:endParaRPr lang="en-US" sz="4400">
              <a:latin typeface="+mj-lt"/>
              <a:ea typeface="+mj-ea"/>
              <a:cs typeface="Calibri Light"/>
            </a:endParaRPr>
          </a:p>
        </p:txBody>
      </p:sp>
      <p:pic>
        <p:nvPicPr>
          <p:cNvPr id="5" name="Image 5" descr="Une image contenant en bois&#10;&#10;Description générée automatiquement">
            <a:extLst>
              <a:ext uri="{FF2B5EF4-FFF2-40B4-BE49-F238E27FC236}">
                <a16:creationId xmlns:a16="http://schemas.microsoft.com/office/drawing/2014/main" id="{5502071F-6CB5-D785-F629-1B328F6A0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37" b="1233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D30ED0D-4601-24C8-67D8-E36E42E841A4}"/>
              </a:ext>
            </a:extLst>
          </p:cNvPr>
          <p:cNvSpPr txBox="1"/>
          <p:nvPr/>
        </p:nvSpPr>
        <p:spPr>
          <a:xfrm>
            <a:off x="817756" y="1753351"/>
            <a:ext cx="44588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Boitier large</a:t>
            </a:r>
          </a:p>
          <a:p>
            <a:r>
              <a:rPr lang="fr-FR">
                <a:cs typeface="Calibri"/>
              </a:rPr>
              <a:t>Pad de chargement</a:t>
            </a:r>
          </a:p>
          <a:p>
            <a:r>
              <a:rPr lang="fr-FR">
                <a:cs typeface="Calibri"/>
              </a:rPr>
              <a:t>Pas de protection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DDC679-440D-84D2-2D0C-131FE1F3CC55}"/>
              </a:ext>
            </a:extLst>
          </p:cNvPr>
          <p:cNvSpPr txBox="1"/>
          <p:nvPr/>
        </p:nvSpPr>
        <p:spPr>
          <a:xfrm>
            <a:off x="643468" y="3068857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Solution </a:t>
            </a:r>
            <a:r>
              <a:rPr lang="fr-FR" sz="4400" noProof="1">
                <a:latin typeface="+mj-lt"/>
                <a:ea typeface="+mj-ea"/>
                <a:cs typeface="+mj-cs"/>
              </a:rPr>
              <a:t>Proposée</a:t>
            </a:r>
            <a:endParaRPr lang="fr-FR" sz="4400" noProof="1">
              <a:latin typeface="+mj-lt"/>
              <a:ea typeface="+mj-ea"/>
              <a:cs typeface="Calibri Ligh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8378C05-D633-0C38-5F97-26110F952B79}"/>
              </a:ext>
            </a:extLst>
          </p:cNvPr>
          <p:cNvSpPr txBox="1"/>
          <p:nvPr/>
        </p:nvSpPr>
        <p:spPr>
          <a:xfrm>
            <a:off x="641195" y="4085814"/>
            <a:ext cx="445887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Boîte plus petite</a:t>
            </a:r>
          </a:p>
          <a:p>
            <a:r>
              <a:rPr lang="fr-FR">
                <a:cs typeface="Calibri"/>
              </a:rPr>
              <a:t>Intégration de circuits de protection</a:t>
            </a:r>
          </a:p>
          <a:p>
            <a:r>
              <a:rPr lang="fr-FR">
                <a:cs typeface="Calibri"/>
              </a:rPr>
              <a:t>Système fiable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E9D9A7B7-FACD-2D4D-5AC7-746436E38BFD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2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C11A33-994B-7E4F-B5F4-E9944CDD8DF3}"/>
              </a:ext>
            </a:extLst>
          </p:cNvPr>
          <p:cNvSpPr/>
          <p:nvPr/>
        </p:nvSpPr>
        <p:spPr>
          <a:xfrm rot="-480000">
            <a:off x="10444328" y="-1266339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130660F-BF72-7698-A2BB-5F84410C5AF8}"/>
              </a:ext>
            </a:extLst>
          </p:cNvPr>
          <p:cNvSpPr/>
          <p:nvPr/>
        </p:nvSpPr>
        <p:spPr>
          <a:xfrm>
            <a:off x="369848" y="1373459"/>
            <a:ext cx="11448584" cy="9106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A172846-9AA0-EB90-75AA-E7C66D44D215}"/>
              </a:ext>
            </a:extLst>
          </p:cNvPr>
          <p:cNvSpPr/>
          <p:nvPr/>
        </p:nvSpPr>
        <p:spPr>
          <a:xfrm>
            <a:off x="416312" y="3538654"/>
            <a:ext cx="11448584" cy="9106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517011-F691-FC52-B47D-3E1EBCF1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Systèmes de recharge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BD17D9-BE10-842D-C42D-96B800508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00523"/>
            <a:ext cx="5441577" cy="186811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fr-FR" sz="3600" err="1">
                <a:latin typeface="Calibri Light"/>
                <a:cs typeface="Calibri"/>
              </a:rPr>
              <a:t>Wired</a:t>
            </a:r>
            <a:endParaRPr lang="fr-FR" sz="3600">
              <a:latin typeface="Calibri Light"/>
              <a:cs typeface="Calibri"/>
            </a:endParaRPr>
          </a:p>
          <a:p>
            <a:pPr marL="0" indent="0">
              <a:buNone/>
            </a:pPr>
            <a:endParaRPr lang="fr-FR">
              <a:cs typeface="Calibri"/>
            </a:endParaRPr>
          </a:p>
          <a:p>
            <a:pPr marL="0" indent="0">
              <a:buNone/>
            </a:pPr>
            <a:r>
              <a:rPr lang="fr-FR">
                <a:cs typeface="Calibri"/>
              </a:rPr>
              <a:t>- Problème de propreté / IP</a:t>
            </a:r>
          </a:p>
          <a:p>
            <a:pPr marL="0" indent="0">
              <a:buNone/>
            </a:pPr>
            <a:r>
              <a:rPr lang="fr-FR">
                <a:cs typeface="Calibri"/>
              </a:rPr>
              <a:t>- Resistance de la solution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1898153-4169-9B5A-FA3F-5C475A7D688E}"/>
              </a:ext>
            </a:extLst>
          </p:cNvPr>
          <p:cNvSpPr txBox="1">
            <a:spLocks/>
          </p:cNvSpPr>
          <p:nvPr/>
        </p:nvSpPr>
        <p:spPr>
          <a:xfrm>
            <a:off x="5975632" y="1600523"/>
            <a:ext cx="5431956" cy="18635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>
                <a:latin typeface="Calibri Light"/>
                <a:cs typeface="Calibri"/>
              </a:rPr>
              <a:t>Wireless</a:t>
            </a:r>
            <a:endParaRPr lang="fr-FR" sz="3600">
              <a:latin typeface="Calibri Light"/>
            </a:endParaRPr>
          </a:p>
          <a:p>
            <a:endParaRPr lang="fr-FR">
              <a:cs typeface="Calibri"/>
            </a:endParaRPr>
          </a:p>
          <a:p>
            <a:pPr marL="0" indent="0">
              <a:buNone/>
            </a:pPr>
            <a:r>
              <a:rPr lang="fr-FR">
                <a:cs typeface="Calibri"/>
              </a:rPr>
              <a:t>- Problème de rendement</a:t>
            </a:r>
          </a:p>
          <a:p>
            <a:pPr marL="0" indent="0">
              <a:buNone/>
            </a:pPr>
            <a:r>
              <a:rPr lang="fr-FR">
                <a:cs typeface="Calibri"/>
              </a:rPr>
              <a:t>- Waterproof</a:t>
            </a:r>
          </a:p>
          <a:p>
            <a:pPr marL="0" indent="0">
              <a:buNone/>
            </a:pPr>
            <a:endParaRPr lang="fr-FR">
              <a:cs typeface="Calibri"/>
            </a:endParaRPr>
          </a:p>
          <a:p>
            <a:pPr marL="0" indent="0">
              <a:buNone/>
            </a:pPr>
            <a:endParaRPr lang="fr-FR"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2CDA60-90CC-B421-8AE4-E319EAC41DD0}"/>
              </a:ext>
            </a:extLst>
          </p:cNvPr>
          <p:cNvSpPr txBox="1"/>
          <p:nvPr/>
        </p:nvSpPr>
        <p:spPr>
          <a:xfrm>
            <a:off x="537882" y="3675529"/>
            <a:ext cx="70193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600">
                <a:latin typeface="Calibri Light"/>
                <a:cs typeface="Calibri"/>
              </a:rPr>
              <a:t>Solutions</a:t>
            </a:r>
            <a:endParaRPr lang="fr-FR" sz="3600">
              <a:latin typeface="Calibri Light"/>
              <a:cs typeface="Calibri Light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DE94011-D01F-88F8-C619-5DC8562993F4}"/>
              </a:ext>
            </a:extLst>
          </p:cNvPr>
          <p:cNvSpPr txBox="1">
            <a:spLocks/>
          </p:cNvSpPr>
          <p:nvPr/>
        </p:nvSpPr>
        <p:spPr>
          <a:xfrm>
            <a:off x="533400" y="4532967"/>
            <a:ext cx="4930589" cy="1868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>
                <a:cs typeface="Calibri"/>
              </a:rPr>
              <a:t>- Connecteur cylindrique + guide</a:t>
            </a:r>
          </a:p>
          <a:p>
            <a:pPr marL="0" indent="0">
              <a:buNone/>
            </a:pPr>
            <a:r>
              <a:rPr lang="fr-FR">
                <a:cs typeface="Calibri"/>
              </a:rPr>
              <a:t>- Capuchon en silicone</a:t>
            </a:r>
          </a:p>
          <a:p>
            <a:pPr marL="0" indent="0">
              <a:buNone/>
            </a:pPr>
            <a:r>
              <a:rPr lang="fr-FR">
                <a:cs typeface="Calibri"/>
              </a:rPr>
              <a:t>- Système de protection</a:t>
            </a:r>
          </a:p>
          <a:p>
            <a:pPr marL="0" indent="0">
              <a:buNone/>
            </a:pPr>
            <a:r>
              <a:rPr lang="fr-FR">
                <a:cs typeface="Calibri"/>
              </a:rPr>
              <a:t>- Connecteur magnétique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B1F8334-76BA-0C95-DBDF-BF4C185C2996}"/>
              </a:ext>
            </a:extLst>
          </p:cNvPr>
          <p:cNvSpPr txBox="1">
            <a:spLocks/>
          </p:cNvSpPr>
          <p:nvPr/>
        </p:nvSpPr>
        <p:spPr>
          <a:xfrm>
            <a:off x="5852422" y="4497874"/>
            <a:ext cx="4930589" cy="1868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>
                <a:cs typeface="Calibri"/>
              </a:rPr>
              <a:t>- Conception compliquée</a:t>
            </a:r>
            <a:endParaRPr lang="fr-FR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63D0F05-6092-92AE-3AC4-ADFADBBF49D4}"/>
              </a:ext>
            </a:extLst>
          </p:cNvPr>
          <p:cNvCxnSpPr/>
          <p:nvPr/>
        </p:nvCxnSpPr>
        <p:spPr>
          <a:xfrm>
            <a:off x="5790968" y="1265431"/>
            <a:ext cx="9896" cy="4322454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numéro de diapositive 2">
            <a:extLst>
              <a:ext uri="{FF2B5EF4-FFF2-40B4-BE49-F238E27FC236}">
                <a16:creationId xmlns:a16="http://schemas.microsoft.com/office/drawing/2014/main" id="{9859AF92-7601-B515-CEDA-E31F19C04A49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45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3F8DCDE-A416-29D7-FDD8-BE2821E5A030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028A6-1D1B-00C0-BFFE-D73F877F0CD8}"/>
              </a:ext>
            </a:extLst>
          </p:cNvPr>
          <p:cNvSpPr/>
          <p:nvPr/>
        </p:nvSpPr>
        <p:spPr>
          <a:xfrm rot="20940000">
            <a:off x="8441228" y="-1322372"/>
            <a:ext cx="4942508" cy="8935720"/>
          </a:xfrm>
          <a:prstGeom prst="rect">
            <a:avLst/>
          </a:prstGeom>
          <a:solidFill>
            <a:srgbClr val="5C2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20C5C1-5FDD-3ABA-48D4-E804E0DC2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5"/>
          <a:stretch/>
        </p:blipFill>
        <p:spPr>
          <a:xfrm>
            <a:off x="286797" y="1573711"/>
            <a:ext cx="11618405" cy="39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4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24F7B-EE67-176C-B2C4-6E9D1D318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sz="7000">
              <a:cs typeface="Calibri"/>
            </a:endParaRPr>
          </a:p>
          <a:p>
            <a:pPr marL="0" indent="0" algn="ctr">
              <a:buNone/>
            </a:pPr>
            <a:r>
              <a:rPr lang="fr-FR" sz="7000">
                <a:cs typeface="Calibri"/>
              </a:rPr>
              <a:t>Merci de votre attention</a:t>
            </a:r>
            <a:endParaRPr lang="fr-FR">
              <a:cs typeface="Calibri"/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8DD0D219-890F-BD41-FB70-087A47291305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736CB-ABF6-36D2-CF06-33FE6B96B6FE}"/>
              </a:ext>
            </a:extLst>
          </p:cNvPr>
          <p:cNvSpPr/>
          <p:nvPr/>
        </p:nvSpPr>
        <p:spPr>
          <a:xfrm rot="15540000">
            <a:off x="6360605" y="-802311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68E39D-949E-2C67-067A-252AB256EE90}"/>
              </a:ext>
            </a:extLst>
          </p:cNvPr>
          <p:cNvSpPr/>
          <p:nvPr/>
        </p:nvSpPr>
        <p:spPr>
          <a:xfrm rot="21060000">
            <a:off x="-3708324" y="-612235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9A74246C-9DFE-9F35-43D3-C8176E671D5E}"/>
              </a:ext>
            </a:extLst>
          </p:cNvPr>
          <p:cNvSpPr txBox="1">
            <a:spLocks/>
          </p:cNvSpPr>
          <p:nvPr/>
        </p:nvSpPr>
        <p:spPr>
          <a:xfrm>
            <a:off x="11298936" y="61874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77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90EB12-9304-0F68-4D78-3EB0CAE9C316}"/>
              </a:ext>
            </a:extLst>
          </p:cNvPr>
          <p:cNvSpPr/>
          <p:nvPr/>
        </p:nvSpPr>
        <p:spPr>
          <a:xfrm rot="15540000">
            <a:off x="6360605" y="-802311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AAB4F-0A06-F794-FF3E-7762F1D8DAC5}"/>
              </a:ext>
            </a:extLst>
          </p:cNvPr>
          <p:cNvSpPr/>
          <p:nvPr/>
        </p:nvSpPr>
        <p:spPr>
          <a:xfrm rot="21060000">
            <a:off x="-3708324" y="-612235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2088EF-EA05-BF9E-3A25-C36E79235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err="1">
                <a:solidFill>
                  <a:schemeClr val="tx1"/>
                </a:solidFill>
                <a:latin typeface="+mj-lt"/>
              </a:rPr>
              <a:t>Définition</a:t>
            </a:r>
            <a:r>
              <a:rPr lang="en-US" sz="7200">
                <a:solidFill>
                  <a:schemeClr val="tx1"/>
                </a:solidFill>
                <a:latin typeface="+mj-lt"/>
              </a:rPr>
              <a:t> du cahier des charges</a:t>
            </a:r>
            <a:endParaRPr lang="fr-FR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D5E50936-D359-1DF8-3EBB-DC93F6C4C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4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E2CC39-E97C-624F-BC08-2C850AAABE64}"/>
              </a:ext>
            </a:extLst>
          </p:cNvPr>
          <p:cNvSpPr/>
          <p:nvPr/>
        </p:nvSpPr>
        <p:spPr>
          <a:xfrm rot="15540000">
            <a:off x="2972426" y="-7614047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8704109-30C5-20B3-CEF0-0E9013A3F27E}"/>
              </a:ext>
            </a:extLst>
          </p:cNvPr>
          <p:cNvSpPr/>
          <p:nvPr/>
        </p:nvSpPr>
        <p:spPr>
          <a:xfrm>
            <a:off x="3704966" y="2213791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Détection de la chute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D8DDC4A-A482-3CFB-AEF1-7F5E451E981F}"/>
              </a:ext>
            </a:extLst>
          </p:cNvPr>
          <p:cNvSpPr/>
          <p:nvPr/>
        </p:nvSpPr>
        <p:spPr>
          <a:xfrm>
            <a:off x="6240680" y="2213039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Autonomie</a:t>
            </a:r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F15DB52-88BB-578D-C778-EA1FB5645EC8}"/>
              </a:ext>
            </a:extLst>
          </p:cNvPr>
          <p:cNvSpPr/>
          <p:nvPr/>
        </p:nvSpPr>
        <p:spPr>
          <a:xfrm>
            <a:off x="7497678" y="4387089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Simplicité d'utilisation</a:t>
            </a:r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1275060-BF9B-E80F-7A4A-498EAC379A2B}"/>
              </a:ext>
            </a:extLst>
          </p:cNvPr>
          <p:cNvSpPr/>
          <p:nvPr/>
        </p:nvSpPr>
        <p:spPr>
          <a:xfrm>
            <a:off x="4960503" y="4384575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Resistance à l'environnement</a:t>
            </a:r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F8B8B08-DB15-CFC3-99CC-593D4D42F00B}"/>
              </a:ext>
            </a:extLst>
          </p:cNvPr>
          <p:cNvSpPr/>
          <p:nvPr/>
        </p:nvSpPr>
        <p:spPr>
          <a:xfrm>
            <a:off x="2431936" y="4385559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Distance</a:t>
            </a:r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4A05FDA-0B3E-F33F-57AB-8B9A102C5F51}"/>
              </a:ext>
            </a:extLst>
          </p:cNvPr>
          <p:cNvSpPr/>
          <p:nvPr/>
        </p:nvSpPr>
        <p:spPr>
          <a:xfrm>
            <a:off x="4964329" y="50863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Poids</a:t>
            </a:r>
            <a:endParaRPr lang="fr-FR"/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E9F2B123-FF74-03E0-46F6-0F23CC520D87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57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D244629-1692-36D8-69D5-66C6A031D9B5}"/>
              </a:ext>
            </a:extLst>
          </p:cNvPr>
          <p:cNvSpPr/>
          <p:nvPr/>
        </p:nvSpPr>
        <p:spPr>
          <a:xfrm rot="-720000">
            <a:off x="-1668879" y="-451515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1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9804258-4CE9-7209-1664-E6D85652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60000">
            <a:off x="1589198" y="3142423"/>
            <a:ext cx="1419225" cy="254453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4360AEF-4ABC-489F-35D6-65B6E52A92E8}"/>
              </a:ext>
            </a:extLst>
          </p:cNvPr>
          <p:cNvSpPr txBox="1"/>
          <p:nvPr/>
        </p:nvSpPr>
        <p:spPr>
          <a:xfrm>
            <a:off x="989694" y="574583"/>
            <a:ext cx="10222190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 b="1">
                <a:latin typeface="+mj-lt"/>
                <a:ea typeface="+mj-ea"/>
                <a:cs typeface="+mj-cs"/>
              </a:rPr>
              <a:t>Présentation du fonctionnement du système</a:t>
            </a:r>
            <a:endParaRPr lang="fr-FR" sz="4400" b="1">
              <a:ea typeface="+mj-ea"/>
              <a:cs typeface="Calibri"/>
            </a:endParaRPr>
          </a:p>
        </p:txBody>
      </p:sp>
      <p:pic>
        <p:nvPicPr>
          <p:cNvPr id="6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DB12D2-FE28-6B36-50D9-39B9A187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34" y="2067984"/>
            <a:ext cx="3611033" cy="3611033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AC3BE76C-A66A-602D-7789-696ABAE5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" y="2562297"/>
            <a:ext cx="3653366" cy="4277942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7DE1D481-4AAE-0E5E-D006-523F38A04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483" y="2123016"/>
            <a:ext cx="4965700" cy="3299884"/>
          </a:xfrm>
          <a:prstGeom prst="rect">
            <a:avLst/>
          </a:prstGeom>
        </p:spPr>
      </p:pic>
      <p:sp>
        <p:nvSpPr>
          <p:cNvPr id="17" name="Espace réservé du numéro de diapositive 2">
            <a:extLst>
              <a:ext uri="{FF2B5EF4-FFF2-40B4-BE49-F238E27FC236}">
                <a16:creationId xmlns:a16="http://schemas.microsoft.com/office/drawing/2014/main" id="{F12432F1-1C34-7F07-C8A3-982A1557387C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65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implicité d’utilisation (NFC)"/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Simplicité d’utilisation (NFC)</a:t>
            </a:r>
          </a:p>
        </p:txBody>
      </p:sp>
      <p:sp>
        <p:nvSpPr>
          <p:cNvPr id="916" name="Capter la chute de la quille"/>
          <p:cNvSpPr txBox="1"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Capter la chute de la quille</a:t>
            </a:r>
          </a:p>
        </p:txBody>
      </p:sp>
      <p:sp>
        <p:nvSpPr>
          <p:cNvPr id="917" name="Numéro de diapositive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/>
              <a:pPr/>
              <a:t>5</a:t>
            </a:fld>
            <a:endParaRPr lang="fr-FR"/>
          </a:p>
        </p:txBody>
      </p:sp>
      <p:pic>
        <p:nvPicPr>
          <p:cNvPr id="920" name="molkky.png" descr="molkky.png"/>
          <p:cNvPicPr>
            <a:picLocks noChangeAspect="1"/>
          </p:cNvPicPr>
          <p:nvPr/>
        </p:nvPicPr>
        <p:blipFill>
          <a:blip r:embed="rId2"/>
          <a:srcRect t="15795" b="18165"/>
          <a:stretch>
            <a:fillRect/>
          </a:stretch>
        </p:blipFill>
        <p:spPr>
          <a:xfrm>
            <a:off x="1419609" y="4322200"/>
            <a:ext cx="3086629" cy="203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74" y="1449761"/>
            <a:ext cx="1223570" cy="2326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63960"/>
              </a:srgbClr>
            </a:outerShdw>
          </a:effectLst>
        </p:spPr>
      </p:pic>
      <p:sp>
        <p:nvSpPr>
          <p:cNvPr id="923" name="Rectangle"/>
          <p:cNvSpPr/>
          <p:nvPr/>
        </p:nvSpPr>
        <p:spPr>
          <a:xfrm>
            <a:off x="2520962" y="1804479"/>
            <a:ext cx="909389" cy="1655145"/>
          </a:xfrm>
          <a:prstGeom prst="rect">
            <a:avLst/>
          </a:prstGeom>
          <a:solidFill>
            <a:srgbClr val="ECEEF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pic>
        <p:nvPicPr>
          <p:cNvPr id="924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733265" y="2249464"/>
            <a:ext cx="484776" cy="727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5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664916" y="5148502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907195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376374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005005" y="5560583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247285" y="514850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376374" y="472398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885864" y="4723982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669115" y="509672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575612" y="5773871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247730" y="5445989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5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001990" y="509672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302252" y="4860646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1864532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1A0FA20-4A3F-5E87-51DE-38A0A0B10CFF}"/>
              </a:ext>
            </a:extLst>
          </p:cNvPr>
          <p:cNvCxnSpPr>
            <a:cxnSpLocks/>
          </p:cNvCxnSpPr>
          <p:nvPr/>
        </p:nvCxnSpPr>
        <p:spPr>
          <a:xfrm flipV="1">
            <a:off x="2053899" y="3591013"/>
            <a:ext cx="684697" cy="15009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EF12F0-ED57-8E2F-ABA0-A7EC95D0DC06}"/>
              </a:ext>
            </a:extLst>
          </p:cNvPr>
          <p:cNvCxnSpPr>
            <a:cxnSpLocks/>
          </p:cNvCxnSpPr>
          <p:nvPr/>
        </p:nvCxnSpPr>
        <p:spPr>
          <a:xfrm flipH="1" flipV="1">
            <a:off x="3159230" y="3591013"/>
            <a:ext cx="659910" cy="14995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3" name="Image 5" descr="Une image contenant en bois&#10;&#10;Description générée automatiquement">
            <a:extLst>
              <a:ext uri="{FF2B5EF4-FFF2-40B4-BE49-F238E27FC236}">
                <a16:creationId xmlns:a16="http://schemas.microsoft.com/office/drawing/2014/main" id="{6EB50ECE-545F-AC3B-72E2-929D709097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37" b="1233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04" name="ZoneTexte 903">
            <a:extLst>
              <a:ext uri="{FF2B5EF4-FFF2-40B4-BE49-F238E27FC236}">
                <a16:creationId xmlns:a16="http://schemas.microsoft.com/office/drawing/2014/main" id="{F6B70E51-F4B8-77F7-2C9C-91EFCAD5E7C6}"/>
              </a:ext>
            </a:extLst>
          </p:cNvPr>
          <p:cNvSpPr txBox="1"/>
          <p:nvPr/>
        </p:nvSpPr>
        <p:spPr>
          <a:xfrm>
            <a:off x="643468" y="671345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Solution </a:t>
            </a:r>
            <a:r>
              <a:rPr lang="fr-FR" sz="4400">
                <a:latin typeface="+mj-lt"/>
                <a:ea typeface="+mj-ea"/>
                <a:cs typeface="+mj-cs"/>
              </a:rPr>
              <a:t>Actuelle</a:t>
            </a:r>
            <a:endParaRPr lang="fr-FR" sz="4400">
              <a:latin typeface="+mj-lt"/>
              <a:ea typeface="+mj-ea"/>
              <a:cs typeface="Calibri Light"/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C30CD03F-7934-97D4-F730-C785064D75AD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03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en bois&#10;&#10;Description générée automatiquement">
            <a:extLst>
              <a:ext uri="{FF2B5EF4-FFF2-40B4-BE49-F238E27FC236}">
                <a16:creationId xmlns:a16="http://schemas.microsoft.com/office/drawing/2014/main" id="{A58219BF-21DD-C655-41AF-E0DE14CDB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37" b="1233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14" name="Simplicité d’utilisation (NFC)"/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Simplicité d’utilisation (NFC)</a:t>
            </a:r>
          </a:p>
        </p:txBody>
      </p:sp>
      <p:sp>
        <p:nvSpPr>
          <p:cNvPr id="916" name="Capter la chute de la quille"/>
          <p:cNvSpPr txBox="1"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Capter la chute de la quille</a:t>
            </a:r>
          </a:p>
        </p:txBody>
      </p:sp>
      <p:pic>
        <p:nvPicPr>
          <p:cNvPr id="2" name="molkky.png" descr="molkky.png">
            <a:extLst>
              <a:ext uri="{FF2B5EF4-FFF2-40B4-BE49-F238E27FC236}">
                <a16:creationId xmlns:a16="http://schemas.microsoft.com/office/drawing/2014/main" id="{FC94AF8C-E839-364D-FFA5-0C64C3D0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95" b="18165"/>
          <a:stretch>
            <a:fillRect/>
          </a:stretch>
        </p:blipFill>
        <p:spPr>
          <a:xfrm>
            <a:off x="1291251" y="4785344"/>
            <a:ext cx="3086629" cy="203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30190E85-3254-EA7C-51FF-A1285A9F8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816" y="1258385"/>
            <a:ext cx="1223570" cy="2326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63960"/>
              </a:srgbClr>
            </a:outerShdw>
          </a:effectLst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D9E1118-39F1-152D-CC4A-11CA299CE4FA}"/>
              </a:ext>
            </a:extLst>
          </p:cNvPr>
          <p:cNvSpPr/>
          <p:nvPr/>
        </p:nvSpPr>
        <p:spPr>
          <a:xfrm>
            <a:off x="2392604" y="1613103"/>
            <a:ext cx="909389" cy="1655145"/>
          </a:xfrm>
          <a:prstGeom prst="rect">
            <a:avLst/>
          </a:prstGeom>
          <a:solidFill>
            <a:srgbClr val="ECEEF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pic>
        <p:nvPicPr>
          <p:cNvPr id="5" name="bluetooth.png" descr="bluetooth.png">
            <a:extLst>
              <a:ext uri="{FF2B5EF4-FFF2-40B4-BE49-F238E27FC236}">
                <a16:creationId xmlns:a16="http://schemas.microsoft.com/office/drawing/2014/main" id="{3ED5F985-D86F-BF51-6E32-6B51D1772F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596" t="7506" r="29468" b="7506"/>
          <a:stretch>
            <a:fillRect/>
          </a:stretch>
        </p:blipFill>
        <p:spPr>
          <a:xfrm>
            <a:off x="2604907" y="2058088"/>
            <a:ext cx="484776" cy="72715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07" name="Connecteur droit avec flèche 906">
            <a:extLst>
              <a:ext uri="{FF2B5EF4-FFF2-40B4-BE49-F238E27FC236}">
                <a16:creationId xmlns:a16="http://schemas.microsoft.com/office/drawing/2014/main" id="{052B7DC0-E473-BC4A-0EFF-6C3DC8A74086}"/>
              </a:ext>
            </a:extLst>
          </p:cNvPr>
          <p:cNvCxnSpPr/>
          <p:nvPr/>
        </p:nvCxnSpPr>
        <p:spPr>
          <a:xfrm>
            <a:off x="3118927" y="3359217"/>
            <a:ext cx="914058" cy="4620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9" name="Connecteur droit avec flèche 908">
            <a:extLst>
              <a:ext uri="{FF2B5EF4-FFF2-40B4-BE49-F238E27FC236}">
                <a16:creationId xmlns:a16="http://schemas.microsoft.com/office/drawing/2014/main" id="{0B54D5E7-8C3F-56A9-CDEC-52F58E7B7498}"/>
              </a:ext>
            </a:extLst>
          </p:cNvPr>
          <p:cNvCxnSpPr/>
          <p:nvPr/>
        </p:nvCxnSpPr>
        <p:spPr>
          <a:xfrm flipV="1">
            <a:off x="2834601" y="4467560"/>
            <a:ext cx="1371639" cy="5568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Connecteur droit avec flèche 910">
            <a:extLst>
              <a:ext uri="{FF2B5EF4-FFF2-40B4-BE49-F238E27FC236}">
                <a16:creationId xmlns:a16="http://schemas.microsoft.com/office/drawing/2014/main" id="{D1BBA67A-9397-D40C-D4BA-9F47D37B98A7}"/>
              </a:ext>
            </a:extLst>
          </p:cNvPr>
          <p:cNvCxnSpPr/>
          <p:nvPr/>
        </p:nvCxnSpPr>
        <p:spPr>
          <a:xfrm flipV="1">
            <a:off x="4032985" y="4562375"/>
            <a:ext cx="519764" cy="14613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21">
            <a:extLst>
              <a:ext uri="{FF2B5EF4-FFF2-40B4-BE49-F238E27FC236}">
                <a16:creationId xmlns:a16="http://schemas.microsoft.com/office/drawing/2014/main" id="{FF9E2066-6097-76F7-A0EE-4A30DC511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753" y="3429000"/>
            <a:ext cx="1174282" cy="117428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9EA23B5-88B5-5B00-FA67-10C11220973C}"/>
              </a:ext>
            </a:extLst>
          </p:cNvPr>
          <p:cNvSpPr txBox="1"/>
          <p:nvPr/>
        </p:nvSpPr>
        <p:spPr>
          <a:xfrm>
            <a:off x="4104753" y="3109313"/>
            <a:ext cx="117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Passerelle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0976263-29EC-5F39-E890-72B08CA8E5E5}"/>
              </a:ext>
            </a:extLst>
          </p:cNvPr>
          <p:cNvSpPr txBox="1"/>
          <p:nvPr/>
        </p:nvSpPr>
        <p:spPr>
          <a:xfrm>
            <a:off x="643468" y="671345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Solution </a:t>
            </a:r>
            <a:r>
              <a:rPr lang="fr-FR" sz="4400">
                <a:latin typeface="+mj-lt"/>
                <a:ea typeface="+mj-ea"/>
                <a:cs typeface="+mj-cs"/>
              </a:rPr>
              <a:t>Envisagée</a:t>
            </a:r>
            <a:endParaRPr lang="fr-FR" sz="4400">
              <a:latin typeface="+mj-lt"/>
              <a:ea typeface="+mj-ea"/>
              <a:cs typeface="Calibri Light"/>
            </a:endParaRP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514BA096-CBED-E4AB-71AB-8C9960AFD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413" y="5091113"/>
            <a:ext cx="657225" cy="561975"/>
          </a:xfrm>
          <a:prstGeom prst="rect">
            <a:avLst/>
          </a:prstGeom>
        </p:spPr>
      </p:pic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C1A9AA99-A9A7-E239-A30C-8E697945230B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34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137561-E586-6446-16F5-E795EC261A02}"/>
              </a:ext>
            </a:extLst>
          </p:cNvPr>
          <p:cNvSpPr/>
          <p:nvPr/>
        </p:nvSpPr>
        <p:spPr>
          <a:xfrm rot="21060000">
            <a:off x="-4170967" y="-530592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A51888-4696-8B4F-69D3-8FAB3738DD6A}"/>
              </a:ext>
            </a:extLst>
          </p:cNvPr>
          <p:cNvSpPr/>
          <p:nvPr/>
        </p:nvSpPr>
        <p:spPr>
          <a:xfrm rot="4500000">
            <a:off x="6332121" y="3712270"/>
            <a:ext cx="4942508" cy="8935720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203E8BD-8325-1441-4B55-1ED652D7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682" y="162434"/>
            <a:ext cx="6251276" cy="707947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F059681-AA69-C566-318D-FD663B181CD1}"/>
              </a:ext>
            </a:extLst>
          </p:cNvPr>
          <p:cNvSpPr txBox="1"/>
          <p:nvPr/>
        </p:nvSpPr>
        <p:spPr>
          <a:xfrm>
            <a:off x="643468" y="671345"/>
            <a:ext cx="5054500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3200" b="1">
                <a:latin typeface="+mj-lt"/>
                <a:ea typeface="+mj-ea"/>
                <a:cs typeface="+mj-cs"/>
              </a:rPr>
              <a:t>Présentation du fonctionnement du système</a:t>
            </a:r>
            <a:endParaRPr lang="fr-FR" sz="3200" b="1">
              <a:ea typeface="+mj-ea"/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BDA23961-7BB8-4F5B-5588-99FE625A93AC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8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90EB12-9304-0F68-4D78-3EB0CAE9C316}"/>
              </a:ext>
            </a:extLst>
          </p:cNvPr>
          <p:cNvSpPr/>
          <p:nvPr/>
        </p:nvSpPr>
        <p:spPr>
          <a:xfrm rot="15540000">
            <a:off x="5163176" y="-1088060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AAB4F-0A06-F794-FF3E-7762F1D8DAC5}"/>
              </a:ext>
            </a:extLst>
          </p:cNvPr>
          <p:cNvSpPr/>
          <p:nvPr/>
        </p:nvSpPr>
        <p:spPr>
          <a:xfrm rot="-54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2088EF-EA05-BF9E-3A25-C36E79235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8646" y="1931579"/>
            <a:ext cx="6340929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7200">
                <a:solidFill>
                  <a:schemeClr val="tx1"/>
                </a:solidFill>
                <a:latin typeface="+mj-lt"/>
              </a:rPr>
              <a:t>l’application</a:t>
            </a:r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V1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1FAC44D-D0AF-92EE-CE6C-A593063CA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57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5A186B98-E534-EA69-15EA-70E1803B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22" y="1352028"/>
            <a:ext cx="2209800" cy="3924300"/>
          </a:xfrm>
          <a:prstGeom prst="rect">
            <a:avLst/>
          </a:prstGeom>
        </p:spPr>
      </p:pic>
      <p:pic>
        <p:nvPicPr>
          <p:cNvPr id="5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AAAADE7-B96F-95C4-013F-3D66F4EF9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88" y="1351115"/>
            <a:ext cx="2181225" cy="390525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2147BE94-AC52-123E-9C4F-424AA9376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2013" y="1356791"/>
            <a:ext cx="2228850" cy="3914775"/>
          </a:xfrm>
          <a:prstGeom prst="rect">
            <a:avLst/>
          </a:prstGeom>
        </p:spPr>
      </p:pic>
      <p:pic>
        <p:nvPicPr>
          <p:cNvPr id="10" name="Image 10">
            <a:hlinkClick r:id="rId5"/>
            <a:extLst>
              <a:ext uri="{FF2B5EF4-FFF2-40B4-BE49-F238E27FC236}">
                <a16:creationId xmlns:a16="http://schemas.microsoft.com/office/drawing/2014/main" id="{59B79994-D84F-A61F-D9A2-B3E728D36F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64" t="501" r="35825" b="-752"/>
          <a:stretch/>
        </p:blipFill>
        <p:spPr>
          <a:xfrm>
            <a:off x="771710" y="480333"/>
            <a:ext cx="3070692" cy="5734067"/>
          </a:xfrm>
          <a:prstGeom prst="rect">
            <a:avLst/>
          </a:prstGeom>
        </p:spPr>
      </p:pic>
      <p:pic>
        <p:nvPicPr>
          <p:cNvPr id="11" name="Image 10" descr="Une image contenant texte, moniteur, équipement électronique, afficher&#10;&#10;Description générée automatiquement">
            <a:hlinkClick r:id="rId5"/>
            <a:extLst>
              <a:ext uri="{FF2B5EF4-FFF2-40B4-BE49-F238E27FC236}">
                <a16:creationId xmlns:a16="http://schemas.microsoft.com/office/drawing/2014/main" id="{6A65EEC5-DFD8-17B9-F730-26600C785A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64" t="501" r="35825" b="-752"/>
          <a:stretch/>
        </p:blipFill>
        <p:spPr>
          <a:xfrm>
            <a:off x="4472852" y="466725"/>
            <a:ext cx="3070692" cy="5734067"/>
          </a:xfrm>
          <a:prstGeom prst="rect">
            <a:avLst/>
          </a:prstGeom>
        </p:spPr>
      </p:pic>
      <p:pic>
        <p:nvPicPr>
          <p:cNvPr id="12" name="Image 11" descr="Une image contenant texte, moniteur, équipement électronique, afficher&#10;&#10;Description générée automatiquement">
            <a:hlinkClick r:id="rId5"/>
            <a:extLst>
              <a:ext uri="{FF2B5EF4-FFF2-40B4-BE49-F238E27FC236}">
                <a16:creationId xmlns:a16="http://schemas.microsoft.com/office/drawing/2014/main" id="{BBA95FD4-0C63-A3B7-E25D-1D456BEF17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64" t="501" r="35825" b="-752"/>
          <a:stretch/>
        </p:blipFill>
        <p:spPr>
          <a:xfrm>
            <a:off x="8282851" y="466724"/>
            <a:ext cx="3070692" cy="5734067"/>
          </a:xfrm>
          <a:prstGeom prst="rect">
            <a:avLst/>
          </a:prstGeom>
        </p:spPr>
      </p:pic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42CD1E0F-7CC3-4CFD-580A-0E57A42D851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917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4BA9D080AD84F8E2D1C68633DCC6F" ma:contentTypeVersion="7" ma:contentTypeDescription="Create a new document." ma:contentTypeScope="" ma:versionID="4a148d4014cd2be38f72b1962c762dae">
  <xsd:schema xmlns:xsd="http://www.w3.org/2001/XMLSchema" xmlns:xs="http://www.w3.org/2001/XMLSchema" xmlns:p="http://schemas.microsoft.com/office/2006/metadata/properties" xmlns:ns3="a74f9f66-6691-432c-9131-1d90ea1023b8" xmlns:ns4="c8b02bc9-ff86-4e7c-99a3-19f25c8459d5" targetNamespace="http://schemas.microsoft.com/office/2006/metadata/properties" ma:root="true" ma:fieldsID="d23bcb15d85330e91ad56565a1bd1d2c" ns3:_="" ns4:_="">
    <xsd:import namespace="a74f9f66-6691-432c-9131-1d90ea1023b8"/>
    <xsd:import namespace="c8b02bc9-ff86-4e7c-99a3-19f25c8459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f9f66-6691-432c-9131-1d90ea1023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02bc9-ff86-4e7c-99a3-19f25c8459d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8DC343-DF32-4AA7-AEE4-B717A036DF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BE00B9-C9BE-4D47-B306-80A47401F46E}">
  <ds:schemaRefs>
    <ds:schemaRef ds:uri="a74f9f66-6691-432c-9131-1d90ea1023b8"/>
    <ds:schemaRef ds:uri="c8b02bc9-ff86-4e7c-99a3-19f25c8459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045D269-AFF8-41A0-BC80-3C1B05D28D35}">
  <ds:schemaRefs>
    <ds:schemaRef ds:uri="a74f9f66-6691-432c-9131-1d90ea1023b8"/>
    <ds:schemaRef ds:uri="c8b02bc9-ff86-4e7c-99a3-19f25c8459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264</Words>
  <Application>Microsoft Office PowerPoint</Application>
  <PresentationFormat>Grand écran</PresentationFormat>
  <Paragraphs>119</Paragraphs>
  <Slides>19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1" baseType="lpstr">
      <vt:lpstr>Office Theme</vt:lpstr>
      <vt:lpstr>Thème Office</vt:lpstr>
      <vt:lpstr>Réunion de début de projet Mölkky Connecté</vt:lpstr>
      <vt:lpstr>Définition du cahier des charges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de l’application V1</vt:lpstr>
      <vt:lpstr>Présentation PowerPoint</vt:lpstr>
      <vt:lpstr>Présentation PowerPoint</vt:lpstr>
      <vt:lpstr>Présentation PowerPoint</vt:lpstr>
      <vt:lpstr>Présentation de la partie objet connecté</vt:lpstr>
      <vt:lpstr>Présentation PowerPoint</vt:lpstr>
      <vt:lpstr>Présentation PowerPoint</vt:lpstr>
      <vt:lpstr>Présentation PowerPoint</vt:lpstr>
      <vt:lpstr>Présentation PowerPoint</vt:lpstr>
      <vt:lpstr>Systèmes de recharge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Gillian Godallier</dc:creator>
  <cp:lastModifiedBy>Gillian Godallier</cp:lastModifiedBy>
  <cp:revision>2</cp:revision>
  <dcterms:created xsi:type="dcterms:W3CDTF">2022-09-29T09:24:34Z</dcterms:created>
  <dcterms:modified xsi:type="dcterms:W3CDTF">2023-01-30T02:07:07Z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0x0101008314BA9D080AD84F8E2D1C68633DCC6F</vt:lpwstr>
  </property>
</Properties>
</file>